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9" r:id="rId7"/>
    <p:sldId id="267" r:id="rId8"/>
    <p:sldId id="274" r:id="rId9"/>
    <p:sldId id="268" r:id="rId10"/>
    <p:sldId id="258" r:id="rId11"/>
    <p:sldId id="256" r:id="rId12"/>
    <p:sldId id="257" r:id="rId13"/>
    <p:sldId id="259" r:id="rId14"/>
    <p:sldId id="260" r:id="rId15"/>
    <p:sldId id="261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49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41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172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20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31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337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99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91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91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36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2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E396C-7D63-4444-884A-F2A31A620A0E}" type="datetimeFigureOut">
              <a:rPr lang="it-IT" smtClean="0"/>
              <a:t>25/03/2019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9C37E-6F7B-4D42-B782-8E52DA785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14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91264" cy="634082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Insegnare (e apprendere) 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Nell’insegnare (e nell’apprendere ) qualcosa entrano in gioco 3 elementi:</a:t>
            </a:r>
          </a:p>
          <a:p>
            <a:pPr marL="0" indent="0">
              <a:buNone/>
            </a:pPr>
            <a:r>
              <a:rPr lang="it-IT" dirty="0" smtClean="0"/>
              <a:t> - Il </a:t>
            </a:r>
            <a:r>
              <a:rPr lang="it-IT" dirty="0" smtClean="0">
                <a:solidFill>
                  <a:srgbClr val="0070C0"/>
                </a:solidFill>
              </a:rPr>
              <a:t>SAPERE </a:t>
            </a:r>
            <a:r>
              <a:rPr lang="it-IT" dirty="0" smtClean="0"/>
              <a:t> cui quel «qualcosa» appartiene.</a:t>
            </a:r>
          </a:p>
          <a:p>
            <a:pPr marL="0" indent="0">
              <a:buNone/>
            </a:pPr>
            <a:r>
              <a:rPr lang="it-IT" dirty="0" smtClean="0"/>
              <a:t> - La </a:t>
            </a:r>
            <a:r>
              <a:rPr lang="it-IT" dirty="0" smtClean="0">
                <a:solidFill>
                  <a:srgbClr val="0070C0"/>
                </a:solidFill>
              </a:rPr>
              <a:t>DIDATTICA GENERALE </a:t>
            </a:r>
            <a:r>
              <a:rPr lang="it-IT" dirty="0" smtClean="0"/>
              <a:t>che fornisce il quadro di che cosa è l’insegnamento (e l’apprendimento): come avviene, come va organizzato, ecc.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- la </a:t>
            </a:r>
            <a:r>
              <a:rPr lang="it-IT" dirty="0" smtClean="0">
                <a:solidFill>
                  <a:srgbClr val="0070C0"/>
                </a:solidFill>
              </a:rPr>
              <a:t>DIDATTICA DISCIPLINARE </a:t>
            </a:r>
            <a:r>
              <a:rPr lang="it-IT" dirty="0" smtClean="0"/>
              <a:t>che è costituita  dalle conoscenze epistemologiche e metodologiche  specifiche di quella disciplina (es: il sapere delle scienze naturali si costruisce  per via sperimentale e lo si insegna seguendo le metodologie che sono proprie di tale sapere).</a:t>
            </a:r>
          </a:p>
          <a:p>
            <a:r>
              <a:rPr lang="it-IT" dirty="0" smtClean="0">
                <a:solidFill>
                  <a:srgbClr val="0070C0"/>
                </a:solidFill>
              </a:rPr>
              <a:t>L’insegnante - qualunque disciplina insegni - deve padroneggiare tutti e tre questi </a:t>
            </a:r>
            <a:r>
              <a:rPr lang="it-IT" dirty="0" err="1" smtClean="0">
                <a:solidFill>
                  <a:srgbClr val="0070C0"/>
                </a:solidFill>
              </a:rPr>
              <a:t>domìni</a:t>
            </a:r>
            <a:r>
              <a:rPr lang="it-IT" dirty="0" smtClean="0">
                <a:solidFill>
                  <a:srgbClr val="0070C0"/>
                </a:solidFill>
              </a:rPr>
              <a:t>. 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09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Che cos’è l’IRC?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L’IRC è una disciplina scolastica 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E’ un insegnamento con una specifica dignità culturale e formativa 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E’ confessionale nei contenuti ma non nelle finalità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E’ una materia pienamente integrata nel complesso dell’esperienza educativo-didattica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Ha la medesima «struttura» delle altre discipline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E’ aperta a tutti </a:t>
            </a:r>
          </a:p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Sono la famiglia o l’alunno maggiorenne a stabilire se avvalersi o non avvalersi di tale insegnamento.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>
                <a:solidFill>
                  <a:srgbClr val="C00000"/>
                </a:solidFill>
              </a:rPr>
              <a:t>L’IRC È UNA DISCIPLINA CHE CONTRIBUISCE ALLA FORMAZIONE UMANA E CULTURALE DEGLI ALUNNI E ALL’ ACCRESCIMENTO DELLA LORO CAPACITÀ DI ATTRIBUZIONE DI SENSO ALL’ESISTENZA</a:t>
            </a:r>
            <a:endParaRPr lang="it-I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3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-16941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Finalità dell’</a:t>
            </a:r>
            <a:r>
              <a:rPr lang="it-IT" dirty="0">
                <a:solidFill>
                  <a:srgbClr val="C00000"/>
                </a:solidFill>
              </a:rPr>
              <a:t>I</a:t>
            </a:r>
            <a:r>
              <a:rPr lang="it-IT" dirty="0" smtClean="0">
                <a:solidFill>
                  <a:srgbClr val="C00000"/>
                </a:solidFill>
              </a:rPr>
              <a:t>RC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980728"/>
            <a:ext cx="7560840" cy="5256584"/>
          </a:xfrm>
        </p:spPr>
        <p:txBody>
          <a:bodyPr>
            <a:normAutofit lnSpcReduction="10000"/>
          </a:bodyPr>
          <a:lstStyle/>
          <a:p>
            <a:pPr algn="l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La dimensione religiosa è intrinseca al fatto culturale, </a:t>
            </a:r>
          </a:p>
          <a:p>
            <a:pPr algn="l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concorre alla formazione globale della persona ,</a:t>
            </a:r>
          </a:p>
          <a:p>
            <a:pPr algn="l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permette di trasformare la  conoscenza in sapienza.</a:t>
            </a:r>
          </a:p>
          <a:p>
            <a:r>
              <a:rPr lang="it-IT" sz="1400" dirty="0" smtClean="0">
                <a:solidFill>
                  <a:srgbClr val="0070C0"/>
                </a:solidFill>
              </a:rPr>
              <a:t>(</a:t>
            </a:r>
            <a:r>
              <a:rPr lang="it-IT" sz="2000" dirty="0" smtClean="0">
                <a:solidFill>
                  <a:srgbClr val="0070C0"/>
                </a:solidFill>
              </a:rPr>
              <a:t>Benedetto XVI Meeting nazionale degli </a:t>
            </a:r>
            <a:r>
              <a:rPr lang="it-IT" sz="2000" dirty="0" err="1" smtClean="0">
                <a:solidFill>
                  <a:srgbClr val="0070C0"/>
                </a:solidFill>
              </a:rPr>
              <a:t>IdR</a:t>
            </a:r>
            <a:r>
              <a:rPr lang="it-IT" sz="2000" dirty="0" smtClean="0">
                <a:solidFill>
                  <a:srgbClr val="0070C0"/>
                </a:solidFill>
              </a:rPr>
              <a:t> Roma -25 aprile 2009)</a:t>
            </a:r>
          </a:p>
          <a:p>
            <a:pPr algn="l"/>
            <a:r>
              <a:rPr lang="it-IT" sz="2400" b="1" dirty="0" smtClean="0">
                <a:solidFill>
                  <a:srgbClr val="002060"/>
                </a:solidFill>
              </a:rPr>
              <a:t>In sintesi:</a:t>
            </a:r>
          </a:p>
          <a:p>
            <a:pPr algn="l"/>
            <a:r>
              <a:rPr lang="it-IT" sz="2400" b="1" dirty="0" smtClean="0">
                <a:solidFill>
                  <a:srgbClr val="C00000"/>
                </a:solidFill>
              </a:rPr>
              <a:t>L’IRC è un’esperienza di apprendimento che coinvolge tutta la persona e la vita dell’alunno,</a:t>
            </a:r>
          </a:p>
          <a:p>
            <a:pPr algn="l"/>
            <a:r>
              <a:rPr lang="it-IT" sz="2400" b="1" dirty="0" smtClean="0">
                <a:solidFill>
                  <a:srgbClr val="C00000"/>
                </a:solidFill>
              </a:rPr>
              <a:t>fa del suo progetto educativo un elemento di condivisione all’interno della scuola e con le famiglie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443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634082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L’IRC nel nostro Paese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r>
              <a:rPr lang="it-IT" b="1" dirty="0" smtClean="0">
                <a:solidFill>
                  <a:srgbClr val="002060"/>
                </a:solidFill>
              </a:rPr>
              <a:t>Nell’Accordo di Revisione del Concordato del 1984  si riconosce il valore oggettivo che, nella costruzione della sua identità, l’Italia deve alla tradizione cattolica.  </a:t>
            </a:r>
            <a:r>
              <a:rPr lang="it-IT" dirty="0" smtClean="0"/>
              <a:t>Lo  straordinario contributo di tale tradizione risulta evidente nelle espressioni artistiche, letterarie, filosofiche, ma anche nei comportamenti quotidiani e nelle comuni credenze delle persone</a:t>
            </a:r>
          </a:p>
          <a:p>
            <a:r>
              <a:rPr lang="it-IT" b="1" dirty="0" smtClean="0">
                <a:solidFill>
                  <a:srgbClr val="002060"/>
                </a:solidFill>
              </a:rPr>
              <a:t>Nel nostro Paese l’insegnamento della religione</a:t>
            </a:r>
            <a:r>
              <a:rPr lang="it-IT" dirty="0" smtClean="0"/>
              <a:t>, e specificatamente di quella Cattolica, si pone </a:t>
            </a:r>
            <a:r>
              <a:rPr lang="it-IT" b="1" dirty="0" smtClean="0">
                <a:solidFill>
                  <a:srgbClr val="002060"/>
                </a:solidFill>
              </a:rPr>
              <a:t>“nel quadro delle finalità della scuola”</a:t>
            </a:r>
          </a:p>
          <a:p>
            <a:r>
              <a:rPr lang="it-IT" dirty="0" smtClean="0"/>
              <a:t>Tale insegnamento viene impartito </a:t>
            </a:r>
            <a:r>
              <a:rPr lang="it-IT" dirty="0"/>
              <a:t>p</a:t>
            </a:r>
            <a:r>
              <a:rPr lang="it-IT" dirty="0" smtClean="0"/>
              <a:t>erché “</a:t>
            </a:r>
            <a:r>
              <a:rPr lang="it-IT" b="1" dirty="0" smtClean="0">
                <a:solidFill>
                  <a:srgbClr val="002060"/>
                </a:solidFill>
              </a:rPr>
              <a:t>i principi del cattolicesimo fanno parte del patrimonio storico del popolo italiano”.</a:t>
            </a:r>
          </a:p>
        </p:txBody>
      </p:sp>
    </p:spTree>
    <p:extLst>
      <p:ext uri="{BB962C8B-B14F-4D97-AF65-F5344CB8AC3E}">
        <p14:creationId xmlns:p14="http://schemas.microsoft.com/office/powerpoint/2010/main" val="23814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Contenuti dell’IRC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SPECIFICITÀ DEI CONTENUTI : ruotano intorno ad alcuni nuclei essenziali:</a:t>
            </a:r>
            <a:br>
              <a:rPr lang="it-IT" dirty="0" smtClean="0"/>
            </a:br>
            <a:r>
              <a:rPr lang="it-IT" dirty="0" smtClean="0"/>
              <a:t>- </a:t>
            </a:r>
            <a:r>
              <a:rPr lang="it-IT" b="1" dirty="0" smtClean="0">
                <a:solidFill>
                  <a:srgbClr val="002060"/>
                </a:solidFill>
              </a:rPr>
              <a:t>Dio e l’uomo,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</a:rPr>
              <a:t>    - Gesù di Nazareth e il messaggio evangelico 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   - La Chiesa e i cristiani 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</a:rPr>
              <a:t>    - I cristiani e le altre religioni 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   - i valori etici e religiosi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   - La Bibbia e altre fonti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</a:rPr>
              <a:t>     - Il linguaggio religioso</a:t>
            </a:r>
            <a:endParaRPr lang="it-IT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61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Le  «Indicazioni» di RC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it-IT" b="1" i="1" dirty="0" smtClean="0">
                <a:solidFill>
                  <a:srgbClr val="002060"/>
                </a:solidFill>
              </a:rPr>
              <a:t>Le Indicazioni </a:t>
            </a:r>
            <a:r>
              <a:rPr lang="it-IT" dirty="0" smtClean="0"/>
              <a:t>sono uno strumento che intende garantire l’unitarietà del sistema nazionale d’istruzione e i livelli minimi essenziali </a:t>
            </a:r>
          </a:p>
          <a:p>
            <a:r>
              <a:rPr lang="it-IT" dirty="0" smtClean="0"/>
              <a:t>Nella nuova architettura del curricolo </a:t>
            </a:r>
            <a:r>
              <a:rPr lang="it-IT" b="1" dirty="0" smtClean="0">
                <a:solidFill>
                  <a:srgbClr val="002060"/>
                </a:solidFill>
              </a:rPr>
              <a:t>l’IRC</a:t>
            </a:r>
            <a:r>
              <a:rPr lang="it-IT" dirty="0" smtClean="0"/>
              <a:t> è presente con propri obiettivi e traguardi.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Nella scuola dell’Infanzia è distribuito in tutti e cinque i «campi di esperienza</a:t>
            </a:r>
            <a:r>
              <a:rPr lang="it-IT" dirty="0" smtClean="0"/>
              <a:t>»;</a:t>
            </a:r>
          </a:p>
          <a:p>
            <a:r>
              <a:rPr lang="it-IT" dirty="0" smtClean="0"/>
              <a:t>Nella scuola del Primo ciclo è collocato all’interno dell’area linguistico-artistico-espressiva ,che vede l’IRC come espressione ed attenzione alle questioni di senso in una prospettiva comunicativo-relazionale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573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Le </a:t>
            </a:r>
            <a:r>
              <a:rPr lang="it-IT" i="1" dirty="0" smtClean="0">
                <a:solidFill>
                  <a:srgbClr val="C00000"/>
                </a:solidFill>
              </a:rPr>
              <a:t>Indicazioni</a:t>
            </a:r>
            <a:r>
              <a:rPr lang="it-IT" dirty="0" smtClean="0">
                <a:solidFill>
                  <a:srgbClr val="C00000"/>
                </a:solidFill>
              </a:rPr>
              <a:t> si articolano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In </a:t>
            </a:r>
            <a:r>
              <a:rPr lang="it-IT" b="1" dirty="0" smtClean="0">
                <a:solidFill>
                  <a:srgbClr val="002060"/>
                </a:solidFill>
              </a:rPr>
              <a:t>Traguardi per lo Sviluppo delle Competenze(TSC</a:t>
            </a:r>
            <a:r>
              <a:rPr lang="it-IT" dirty="0" smtClean="0"/>
              <a:t>), intesi come punti di riferimento posti al termine dei più significativi snodi del percorso curricolare, ossia a conclusione della Scuola dell’Infanzia, della Primaria e della Secondaria di primo grado</a:t>
            </a:r>
          </a:p>
          <a:p>
            <a:r>
              <a:rPr lang="it-IT" dirty="0" smtClean="0"/>
              <a:t>In </a:t>
            </a:r>
            <a:r>
              <a:rPr lang="it-IT" b="1" dirty="0" smtClean="0">
                <a:solidFill>
                  <a:srgbClr val="002060"/>
                </a:solidFill>
              </a:rPr>
              <a:t>Obiettivi di apprendimento(OA</a:t>
            </a:r>
            <a:r>
              <a:rPr lang="it-IT" dirty="0" smtClean="0"/>
              <a:t>) (tranne che per la Scuola dell’Infanzia) relativi a specifiche discipline raggruppate in aree disciplinari (area linguistico-artistico-espressiva; area storico-geografica; area matematico-scientifico-tecnologica) e posti al termine della classe terza e quinta della Scuola Primaria e della Classe terza della Scuola Secondaria di primo grado.</a:t>
            </a:r>
          </a:p>
          <a:p>
            <a:r>
              <a:rPr lang="it-IT" dirty="0" smtClean="0"/>
              <a:t>Nella </a:t>
            </a:r>
            <a:r>
              <a:rPr lang="it-IT" b="1" dirty="0" smtClean="0">
                <a:solidFill>
                  <a:srgbClr val="002060"/>
                </a:solidFill>
              </a:rPr>
              <a:t>Scuola secondaria </a:t>
            </a:r>
            <a:r>
              <a:rPr lang="it-IT" dirty="0" smtClean="0"/>
              <a:t>di secondo grado sono previste </a:t>
            </a:r>
            <a:r>
              <a:rPr lang="it-IT" b="1" dirty="0" smtClean="0">
                <a:solidFill>
                  <a:srgbClr val="002060"/>
                </a:solidFill>
              </a:rPr>
              <a:t>Indicazioni per l’IRC solo nei Licei</a:t>
            </a:r>
            <a:r>
              <a:rPr lang="it-IT" dirty="0" smtClean="0">
                <a:solidFill>
                  <a:srgbClr val="002060"/>
                </a:solidFill>
              </a:rPr>
              <a:t>. Sono invece previste</a:t>
            </a:r>
            <a:r>
              <a:rPr lang="it-IT" dirty="0" smtClean="0"/>
              <a:t> differenziate </a:t>
            </a:r>
            <a:r>
              <a:rPr lang="it-IT" b="1" dirty="0" smtClean="0">
                <a:solidFill>
                  <a:srgbClr val="002060"/>
                </a:solidFill>
              </a:rPr>
              <a:t>Linee guida per Istituti Tecnici, Istituti Professionali, e Formazione professionale regionale</a:t>
            </a:r>
            <a:r>
              <a:rPr lang="it-IT" dirty="0" smtClean="0">
                <a:solidFill>
                  <a:srgbClr val="002060"/>
                </a:solidFill>
              </a:rPr>
              <a:t>. </a:t>
            </a:r>
          </a:p>
          <a:p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smtClean="0">
                <a:solidFill>
                  <a:srgbClr val="002060"/>
                </a:solidFill>
              </a:rPr>
              <a:t>Sono elencate Conoscenze e Abilità che consentono di pervenire al termine del 1° biennio, 2° biennio e fine 5° anno alla costruzione di   specifiche «competenze» fissate per tali scadenze.</a:t>
            </a:r>
          </a:p>
        </p:txBody>
      </p:sp>
    </p:spTree>
    <p:extLst>
      <p:ext uri="{BB962C8B-B14F-4D97-AF65-F5344CB8AC3E}">
        <p14:creationId xmlns:p14="http://schemas.microsoft.com/office/powerpoint/2010/main" val="17506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/>
              <a:t>La Nota pastorale della CEI</a:t>
            </a:r>
            <a:br>
              <a:rPr lang="it-IT" sz="3600" dirty="0" smtClean="0"/>
            </a:br>
            <a:r>
              <a:rPr lang="it-IT" sz="3600" b="1" i="1" dirty="0" smtClean="0">
                <a:solidFill>
                  <a:srgbClr val="C00000"/>
                </a:solidFill>
              </a:rPr>
              <a:t>Insegnare religione cattolica oggi</a:t>
            </a:r>
            <a:br>
              <a:rPr lang="it-IT" sz="3600" b="1" i="1" dirty="0" smtClean="0">
                <a:solidFill>
                  <a:srgbClr val="C00000"/>
                </a:solidFill>
              </a:rPr>
            </a:b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733256"/>
          </a:xfrm>
        </p:spPr>
        <p:txBody>
          <a:bodyPr>
            <a:normAutofit fontScale="70000" lnSpcReduction="20000"/>
          </a:bodyPr>
          <a:lstStyle/>
          <a:p>
            <a:r>
              <a:rPr lang="it-IT" i="1" dirty="0" smtClean="0"/>
              <a:t>L’insegnamento della religione cattolica è un servizio educativo a favore delle nuove generazioni, «volto a formare personalità giovanili ricche di interiorità, dotate di forza morale e aperte ai valori della giustizia, della solidarietà, della pace, capaci di usare bene della propria libertà».</a:t>
            </a:r>
          </a:p>
          <a:p>
            <a:pPr marL="0" indent="0">
              <a:buNone/>
            </a:pPr>
            <a:endParaRPr lang="it-IT" i="1" dirty="0" smtClean="0"/>
          </a:p>
          <a:p>
            <a:r>
              <a:rPr lang="it-IT" i="1" dirty="0" smtClean="0"/>
              <a:t>Esso intende rispondere alle domande della persona e offrire la possibilità di conoscere quei valori che sono essenziali per la sua formazione globale.</a:t>
            </a:r>
          </a:p>
          <a:p>
            <a:endParaRPr lang="it-IT" i="1" dirty="0" smtClean="0"/>
          </a:p>
          <a:p>
            <a:r>
              <a:rPr lang="it-IT" i="1" dirty="0" smtClean="0"/>
              <a:t>Si colloca, nella scuola, insieme alle altre discipline, offre il suo specifico contributo al pieno sviluppo della personalità degli alunni, promuovendo l’acquisizione della cultura religiosa, secondo le esigenze di ciascun ordine e grado di scuola.</a:t>
            </a:r>
          </a:p>
          <a:p>
            <a:endParaRPr lang="it-IT" i="1" dirty="0" smtClean="0"/>
          </a:p>
          <a:p>
            <a:r>
              <a:rPr lang="it-IT" i="1" dirty="0" smtClean="0"/>
              <a:t>L’IRC non è un corpo estraneo o qualcosa di aggiuntivo e marginale  alla scuola</a:t>
            </a:r>
            <a:r>
              <a:rPr lang="it-IT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375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720080"/>
          </a:xfrm>
        </p:spPr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sz="3100" dirty="0" smtClean="0"/>
              <a:t>Ancora da:</a:t>
            </a:r>
            <a:br>
              <a:rPr lang="it-IT" sz="3100" dirty="0" smtClean="0"/>
            </a:br>
            <a:r>
              <a:rPr lang="it-IT" b="1" i="1" dirty="0" smtClean="0">
                <a:solidFill>
                  <a:srgbClr val="C00000"/>
                </a:solidFill>
              </a:rPr>
              <a:t>Insegnare </a:t>
            </a:r>
            <a:r>
              <a:rPr lang="it-IT" b="1" i="1" dirty="0">
                <a:solidFill>
                  <a:srgbClr val="C00000"/>
                </a:solidFill>
              </a:rPr>
              <a:t>religione cattolica oggi</a:t>
            </a:r>
            <a:br>
              <a:rPr lang="it-IT" b="1" i="1" dirty="0">
                <a:solidFill>
                  <a:srgbClr val="C00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L’IRC nella scuola, scrivono i Vescovi, è un </a:t>
            </a:r>
            <a:r>
              <a:rPr lang="it-IT" b="1" dirty="0" smtClean="0">
                <a:solidFill>
                  <a:srgbClr val="002060"/>
                </a:solidFill>
              </a:rPr>
              <a:t>«insegnamento culturale»</a:t>
            </a:r>
            <a:r>
              <a:rPr lang="it-IT" dirty="0" smtClean="0"/>
              <a:t>: si configura «come proposta di una cultura per l’uomo entro cui l’elemento religioso ha un suo posto determinante e insostituibile, per i fatti che interpreta, per i valori che indica, per l’apertura al trascendente verso cui orienta».</a:t>
            </a:r>
          </a:p>
          <a:p>
            <a:r>
              <a:rPr lang="it-IT" dirty="0" smtClean="0"/>
              <a:t>E’ un insegnamento che </a:t>
            </a:r>
            <a:r>
              <a:rPr lang="it-IT" b="1" dirty="0" smtClean="0">
                <a:solidFill>
                  <a:srgbClr val="002060"/>
                </a:solidFill>
              </a:rPr>
              <a:t>presenta i contenuti del cattolicesimo </a:t>
            </a:r>
            <a:r>
              <a:rPr lang="it-IT" dirty="0" smtClean="0"/>
              <a:t>(è quindi confessionale nei contenuti), ed </a:t>
            </a:r>
            <a:r>
              <a:rPr lang="it-IT" b="1" dirty="0" smtClean="0">
                <a:solidFill>
                  <a:srgbClr val="002060"/>
                </a:solidFill>
              </a:rPr>
              <a:t>è proposto  da insegnanti riconosciuti idonei dalla Chiesa</a:t>
            </a:r>
            <a:r>
              <a:rPr lang="it-IT" dirty="0" smtClean="0"/>
              <a:t>, a garanzia dell’autenticità  di ciò che viene insegnato,  </a:t>
            </a:r>
            <a:r>
              <a:rPr lang="it-IT" b="1" dirty="0" smtClean="0">
                <a:solidFill>
                  <a:srgbClr val="002060"/>
                </a:solidFill>
              </a:rPr>
              <a:t>«secondo le finalità della scuola» </a:t>
            </a:r>
            <a:r>
              <a:rPr lang="it-IT" dirty="0" smtClean="0"/>
              <a:t>(che sono  quelle del conoscere, del capire, dell’interpretare)</a:t>
            </a:r>
          </a:p>
          <a:p>
            <a:r>
              <a:rPr lang="it-IT" dirty="0" smtClean="0"/>
              <a:t>L’IRC «non presenta una storia delle religioni né offre una cultura religiosa generica, ma la </a:t>
            </a:r>
            <a:r>
              <a:rPr lang="it-IT" b="1" dirty="0" smtClean="0">
                <a:solidFill>
                  <a:srgbClr val="002060"/>
                </a:solidFill>
              </a:rPr>
              <a:t>conoscenza di una specifica religione </a:t>
            </a:r>
            <a:r>
              <a:rPr lang="it-IT" dirty="0" smtClean="0"/>
              <a:t>concreta: quella cattolica e, in particolare,  nella sua rilevanza culturale e storica nel nostro paese».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1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3100" dirty="0"/>
              <a:t>Ancora da:</a:t>
            </a:r>
            <a:br>
              <a:rPr lang="it-IT" sz="3100" dirty="0"/>
            </a:br>
            <a:r>
              <a:rPr lang="it-IT" sz="3600" b="1" i="1" dirty="0">
                <a:solidFill>
                  <a:srgbClr val="C00000"/>
                </a:solidFill>
              </a:rPr>
              <a:t>Insegnare religione cattolica oggi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>
                <a:solidFill>
                  <a:srgbClr val="002060"/>
                </a:solidFill>
              </a:rPr>
              <a:t>I Vescovi</a:t>
            </a:r>
            <a:r>
              <a:rPr lang="it-IT" dirty="0" smtClean="0"/>
              <a:t>, richiamando l’Accordo concordatario, </a:t>
            </a:r>
            <a:r>
              <a:rPr lang="it-IT" b="1" dirty="0" smtClean="0">
                <a:solidFill>
                  <a:srgbClr val="002060"/>
                </a:solidFill>
              </a:rPr>
              <a:t>sottolineano che l’IRC «deve essere svolto in conformità della dottrina della chiesa e ‘nel quadro delle finalità della scuola</a:t>
            </a:r>
            <a:r>
              <a:rPr lang="it-IT" dirty="0" smtClean="0"/>
              <a:t>’».</a:t>
            </a:r>
          </a:p>
          <a:p>
            <a:r>
              <a:rPr lang="it-IT" dirty="0" smtClean="0"/>
              <a:t>Questo, a loro avviso, «permette di </a:t>
            </a:r>
            <a:r>
              <a:rPr lang="it-IT" b="1" dirty="0" smtClean="0">
                <a:solidFill>
                  <a:srgbClr val="002060"/>
                </a:solidFill>
              </a:rPr>
              <a:t>distinguere l’insegnamento della religione cattolica dalle altre forme di insegnamento religioso </a:t>
            </a:r>
            <a:r>
              <a:rPr lang="it-IT" dirty="0" smtClean="0"/>
              <a:t>che sono proprie della comunità cristiana».</a:t>
            </a:r>
          </a:p>
          <a:p>
            <a:pPr>
              <a:tabLst>
                <a:tab pos="263525" algn="l"/>
              </a:tabLst>
            </a:pPr>
            <a:r>
              <a:rPr lang="it-IT" b="1" dirty="0" smtClean="0">
                <a:solidFill>
                  <a:srgbClr val="002060"/>
                </a:solidFill>
              </a:rPr>
              <a:t>Tra IRC e «catechismo» esiste una complementarietà </a:t>
            </a:r>
            <a:r>
              <a:rPr lang="it-IT" dirty="0" smtClean="0"/>
              <a:t>perché hanno un contenuto sostanzialmente comune e perché si rivolgono ai medesimi alunni.</a:t>
            </a:r>
          </a:p>
          <a:p>
            <a:r>
              <a:rPr lang="it-IT" b="1" dirty="0" smtClean="0">
                <a:solidFill>
                  <a:srgbClr val="002060"/>
                </a:solidFill>
              </a:rPr>
              <a:t>Nell’IRC» non si ripete il catechismo</a:t>
            </a:r>
            <a:r>
              <a:rPr lang="it-IT" dirty="0" smtClean="0"/>
              <a:t>» ma si svolgono «programmi» di RC</a:t>
            </a:r>
            <a:r>
              <a:rPr lang="it-IT" dirty="0"/>
              <a:t> </a:t>
            </a:r>
            <a:r>
              <a:rPr lang="it-IT" dirty="0" smtClean="0"/>
              <a:t>«proposti secondo le metodologie proprie dei diversi ordini e gradi di scuola»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694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600" b="1" i="1" dirty="0" smtClean="0">
                <a:solidFill>
                  <a:srgbClr val="C00000"/>
                </a:solidFill>
              </a:rPr>
              <a:t>Insegnare </a:t>
            </a:r>
            <a:r>
              <a:rPr lang="it-IT" sz="3600" b="1" i="1" dirty="0">
                <a:solidFill>
                  <a:srgbClr val="C00000"/>
                </a:solidFill>
              </a:rPr>
              <a:t>religione cattolica </a:t>
            </a:r>
            <a:r>
              <a:rPr lang="it-IT" sz="3600" b="1" i="1" dirty="0" smtClean="0">
                <a:solidFill>
                  <a:srgbClr val="C00000"/>
                </a:solidFill>
              </a:rPr>
              <a:t>oggi:</a:t>
            </a:r>
            <a:r>
              <a:rPr lang="it-IT" b="1" i="1" dirty="0" smtClean="0">
                <a:solidFill>
                  <a:srgbClr val="C00000"/>
                </a:solidFill>
              </a:rPr>
              <a:t/>
            </a:r>
            <a:br>
              <a:rPr lang="it-IT" b="1" i="1" dirty="0" smtClean="0">
                <a:solidFill>
                  <a:srgbClr val="C00000"/>
                </a:solidFill>
              </a:rPr>
            </a:br>
            <a:r>
              <a:rPr lang="it-IT" sz="3600" b="1" i="1" dirty="0" smtClean="0">
                <a:solidFill>
                  <a:srgbClr val="002060"/>
                </a:solidFill>
              </a:rPr>
              <a:t>il profilo professionale dell’insegnante di RC</a:t>
            </a:r>
            <a:endParaRPr lang="it-IT" sz="3600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L’insegnamento della RC non può essere ridotto a una serie di informazioni neutre sul dato religioso.</a:t>
            </a:r>
          </a:p>
          <a:p>
            <a:r>
              <a:rPr lang="it-IT" dirty="0" smtClean="0"/>
              <a:t>E’ un </a:t>
            </a:r>
            <a:r>
              <a:rPr lang="it-IT" b="1" dirty="0" smtClean="0">
                <a:solidFill>
                  <a:srgbClr val="002060"/>
                </a:solidFill>
              </a:rPr>
              <a:t>insegnamento che ha un carattere formativo</a:t>
            </a:r>
            <a:r>
              <a:rPr lang="it-IT" dirty="0" smtClean="0"/>
              <a:t>.</a:t>
            </a:r>
          </a:p>
          <a:p>
            <a:r>
              <a:rPr lang="it-IT" dirty="0" smtClean="0"/>
              <a:t>«Gli alunni hanno diritto di incontrare. nell’insegnante di RC, un </a:t>
            </a:r>
            <a:r>
              <a:rPr lang="it-IT" b="1" dirty="0" smtClean="0">
                <a:solidFill>
                  <a:srgbClr val="002060"/>
                </a:solidFill>
              </a:rPr>
              <a:t>credente,</a:t>
            </a:r>
            <a:r>
              <a:rPr lang="it-IT" dirty="0" smtClean="0"/>
              <a:t> che suscita interesse per quello che insegna, grazie anche alla coerenza della sua vita e alla manifesta convinzione con cui svolge il suo insegnamento».</a:t>
            </a:r>
          </a:p>
          <a:p>
            <a:r>
              <a:rPr lang="it-IT" b="1" dirty="0" smtClean="0">
                <a:solidFill>
                  <a:srgbClr val="002060"/>
                </a:solidFill>
              </a:rPr>
              <a:t>Sul piano professionale deve esprimere</a:t>
            </a:r>
            <a:r>
              <a:rPr lang="it-IT" dirty="0" smtClean="0"/>
              <a:t>: capacità progettuale e valutativa, relazionalità, creatività, apertura all’innovazione, costume di ricerca e sperimentazione</a:t>
            </a:r>
          </a:p>
          <a:p>
            <a:r>
              <a:rPr lang="it-IT" dirty="0" smtClean="0"/>
              <a:t>Resta «il grave e irrisolto problema dello </a:t>
            </a:r>
            <a:r>
              <a:rPr lang="it-IT" b="1" dirty="0" smtClean="0">
                <a:solidFill>
                  <a:srgbClr val="002060"/>
                </a:solidFill>
              </a:rPr>
              <a:t>stato giuridico</a:t>
            </a:r>
            <a:r>
              <a:rPr lang="it-IT" dirty="0" smtClean="0"/>
              <a:t>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733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>
            <a:normAutofit fontScale="90000"/>
          </a:bodyPr>
          <a:lstStyle/>
          <a:p>
            <a:pPr>
              <a:tabLst>
                <a:tab pos="530225" algn="l"/>
              </a:tabLst>
            </a:pPr>
            <a:r>
              <a:rPr lang="it-IT" sz="3600" b="1" dirty="0" smtClean="0">
                <a:solidFill>
                  <a:srgbClr val="FF0000"/>
                </a:solidFill>
              </a:rPr>
              <a:t>Relazioni tra questi tre </a:t>
            </a:r>
            <a:r>
              <a:rPr lang="it-IT" sz="3600" b="1" dirty="0" err="1" smtClean="0">
                <a:solidFill>
                  <a:srgbClr val="FF0000"/>
                </a:solidFill>
              </a:rPr>
              <a:t>domìni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932537"/>
            <a:ext cx="8640960" cy="592546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Una «disciplina» è costituita da un sistema organizzato di conoscenze che </a:t>
            </a:r>
            <a:r>
              <a:rPr lang="it-IT" dirty="0" err="1" smtClean="0">
                <a:solidFill>
                  <a:srgbClr val="0070C0"/>
                </a:solidFill>
              </a:rPr>
              <a:t>pre</a:t>
            </a:r>
            <a:r>
              <a:rPr lang="it-IT" dirty="0" smtClean="0">
                <a:solidFill>
                  <a:srgbClr val="0070C0"/>
                </a:solidFill>
              </a:rPr>
              <a:t>-esiste all’insegnamento</a:t>
            </a:r>
            <a:r>
              <a:rPr lang="it-IT" dirty="0" smtClean="0"/>
              <a:t>. In altri termini: le discipline, i </a:t>
            </a:r>
            <a:r>
              <a:rPr lang="it-IT" dirty="0" err="1" smtClean="0"/>
              <a:t>saperi</a:t>
            </a:r>
            <a:r>
              <a:rPr lang="it-IT" dirty="0" smtClean="0"/>
              <a:t> organizzati di una cultura, non sono nati e pensati </a:t>
            </a:r>
            <a:r>
              <a:rPr lang="it-IT" dirty="0" smtClean="0">
                <a:solidFill>
                  <a:srgbClr val="FF0000"/>
                </a:solidFill>
              </a:rPr>
              <a:t>per</a:t>
            </a:r>
            <a:r>
              <a:rPr lang="it-IT" dirty="0" smtClean="0"/>
              <a:t> l’insegnamento, esistono prima di esso e indipendentemente da esso.</a:t>
            </a:r>
          </a:p>
          <a:p>
            <a:r>
              <a:rPr lang="it-IT" dirty="0" smtClean="0">
                <a:solidFill>
                  <a:srgbClr val="0070C0"/>
                </a:solidFill>
              </a:rPr>
              <a:t>La Didattica generale </a:t>
            </a:r>
            <a:r>
              <a:rPr lang="it-IT" dirty="0" smtClean="0">
                <a:solidFill>
                  <a:srgbClr val="0070C0"/>
                </a:solidFill>
              </a:rPr>
              <a:t> e la </a:t>
            </a:r>
            <a:r>
              <a:rPr lang="it-IT" dirty="0" smtClean="0">
                <a:solidFill>
                  <a:srgbClr val="0070C0"/>
                </a:solidFill>
              </a:rPr>
              <a:t>Didattica disciplinare  </a:t>
            </a:r>
            <a:r>
              <a:rPr lang="it-IT" dirty="0" smtClean="0"/>
              <a:t>(che non sono  da intendersi tra loro gerarchicamente ordinate) </a:t>
            </a:r>
            <a:r>
              <a:rPr lang="it-IT" dirty="0" smtClean="0">
                <a:solidFill>
                  <a:srgbClr val="0070C0"/>
                </a:solidFill>
              </a:rPr>
              <a:t>sono anch’esse dei sistemi organizzati di conoscenze </a:t>
            </a:r>
            <a:r>
              <a:rPr lang="it-IT" dirty="0" smtClean="0"/>
              <a:t>ma </a:t>
            </a:r>
            <a:r>
              <a:rPr lang="it-IT" dirty="0" smtClean="0"/>
              <a:t>sono </a:t>
            </a:r>
            <a:r>
              <a:rPr lang="it-IT" dirty="0" smtClean="0">
                <a:solidFill>
                  <a:srgbClr val="0070C0"/>
                </a:solidFill>
              </a:rPr>
              <a:t>costruiti appositamente </a:t>
            </a:r>
            <a:r>
              <a:rPr lang="it-IT" dirty="0" smtClean="0">
                <a:solidFill>
                  <a:srgbClr val="FF0000"/>
                </a:solidFill>
              </a:rPr>
              <a:t>per</a:t>
            </a:r>
            <a:r>
              <a:rPr lang="it-IT" dirty="0" smtClean="0">
                <a:solidFill>
                  <a:srgbClr val="0070C0"/>
                </a:solidFill>
              </a:rPr>
              <a:t> meglio comprendere l’insegnamento/apprendimento e </a:t>
            </a:r>
            <a:r>
              <a:rPr lang="it-IT" dirty="0" smtClean="0">
                <a:solidFill>
                  <a:srgbClr val="FF0000"/>
                </a:solidFill>
              </a:rPr>
              <a:t>per </a:t>
            </a:r>
            <a:r>
              <a:rPr lang="it-IT" dirty="0" smtClean="0">
                <a:solidFill>
                  <a:srgbClr val="0070C0"/>
                </a:solidFill>
              </a:rPr>
              <a:t>renderlo più efficace.</a:t>
            </a:r>
          </a:p>
          <a:p>
            <a:r>
              <a:rPr lang="it-IT" dirty="0"/>
              <a:t> </a:t>
            </a:r>
            <a:r>
              <a:rPr lang="it-IT" dirty="0" smtClean="0">
                <a:solidFill>
                  <a:srgbClr val="0070C0"/>
                </a:solidFill>
              </a:rPr>
              <a:t>La </a:t>
            </a:r>
            <a:r>
              <a:rPr lang="it-IT" dirty="0">
                <a:solidFill>
                  <a:srgbClr val="0070C0"/>
                </a:solidFill>
              </a:rPr>
              <a:t>Didattica </a:t>
            </a:r>
            <a:r>
              <a:rPr lang="it-IT" dirty="0" smtClean="0">
                <a:solidFill>
                  <a:srgbClr val="0070C0"/>
                </a:solidFill>
              </a:rPr>
              <a:t>generale e quella </a:t>
            </a:r>
            <a:r>
              <a:rPr lang="it-IT" dirty="0">
                <a:solidFill>
                  <a:srgbClr val="0070C0"/>
                </a:solidFill>
              </a:rPr>
              <a:t>disciplinare </a:t>
            </a:r>
            <a:r>
              <a:rPr lang="it-IT" dirty="0" smtClean="0">
                <a:solidFill>
                  <a:srgbClr val="0070C0"/>
                </a:solidFill>
              </a:rPr>
              <a:t>si occupano dello stesso «oggetto</a:t>
            </a:r>
            <a:r>
              <a:rPr lang="it-IT" dirty="0" smtClean="0"/>
              <a:t>»: l’insegnamento/apprendimento </a:t>
            </a:r>
            <a:r>
              <a:rPr lang="it-IT" dirty="0" smtClean="0">
                <a:solidFill>
                  <a:srgbClr val="0070C0"/>
                </a:solidFill>
              </a:rPr>
              <a:t>che però analizzano da punti di vista diversi</a:t>
            </a:r>
            <a:r>
              <a:rPr lang="it-IT" dirty="0" smtClean="0"/>
              <a:t>. Queste loro diverse «prospettive» offrono alla </a:t>
            </a:r>
            <a:r>
              <a:rPr lang="it-IT" dirty="0" smtClean="0">
                <a:solidFill>
                  <a:srgbClr val="FF0000"/>
                </a:solidFill>
              </a:rPr>
              <a:t>pedagogia</a:t>
            </a:r>
            <a:r>
              <a:rPr lang="it-IT" dirty="0" smtClean="0"/>
              <a:t> indicazioni per meglio interpretare  i problemi educativi.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747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Discipline autonome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Tanto la </a:t>
            </a:r>
            <a:r>
              <a:rPr lang="it-IT" dirty="0" smtClean="0">
                <a:solidFill>
                  <a:srgbClr val="0070C0"/>
                </a:solidFill>
              </a:rPr>
              <a:t>Didattica generale </a:t>
            </a:r>
            <a:r>
              <a:rPr lang="it-IT" dirty="0" smtClean="0"/>
              <a:t>quanto le </a:t>
            </a:r>
            <a:r>
              <a:rPr lang="it-IT" dirty="0" smtClean="0">
                <a:solidFill>
                  <a:srgbClr val="0070C0"/>
                </a:solidFill>
              </a:rPr>
              <a:t>Didattiche disciplinari </a:t>
            </a:r>
            <a:r>
              <a:rPr lang="it-IT" dirty="0" smtClean="0"/>
              <a:t>sono dei </a:t>
            </a:r>
            <a:r>
              <a:rPr lang="it-IT" dirty="0" err="1" smtClean="0">
                <a:solidFill>
                  <a:srgbClr val="0070C0"/>
                </a:solidFill>
              </a:rPr>
              <a:t>saperi</a:t>
            </a:r>
            <a:r>
              <a:rPr lang="it-IT" dirty="0" smtClean="0">
                <a:solidFill>
                  <a:srgbClr val="0070C0"/>
                </a:solidFill>
              </a:rPr>
              <a:t>  tra loro «autonomi». Questo è una condizione per poterli considerare dei </a:t>
            </a:r>
            <a:r>
              <a:rPr lang="it-IT" dirty="0" err="1" smtClean="0">
                <a:solidFill>
                  <a:srgbClr val="0070C0"/>
                </a:solidFill>
              </a:rPr>
              <a:t>saperi</a:t>
            </a:r>
            <a:r>
              <a:rPr lang="it-IT" dirty="0" smtClean="0">
                <a:solidFill>
                  <a:srgbClr val="0070C0"/>
                </a:solidFill>
              </a:rPr>
              <a:t> «scientifici»</a:t>
            </a:r>
          </a:p>
          <a:p>
            <a:r>
              <a:rPr lang="it-IT" dirty="0"/>
              <a:t> </a:t>
            </a:r>
            <a:r>
              <a:rPr lang="it-IT" dirty="0" smtClean="0"/>
              <a:t>Ciascuna di essi ha infatti:</a:t>
            </a:r>
          </a:p>
          <a:p>
            <a:pPr marL="0" indent="0">
              <a:buNone/>
            </a:pPr>
            <a:r>
              <a:rPr lang="it-IT" dirty="0" smtClean="0"/>
              <a:t>  - </a:t>
            </a:r>
            <a:r>
              <a:rPr lang="it-IT" dirty="0" smtClean="0">
                <a:solidFill>
                  <a:srgbClr val="0070C0"/>
                </a:solidFill>
              </a:rPr>
              <a:t>oggetti e problemi propri da investigare</a:t>
            </a:r>
            <a:r>
              <a:rPr lang="it-IT" dirty="0" smtClean="0"/>
              <a:t>;</a:t>
            </a:r>
          </a:p>
          <a:p>
            <a:pPr marL="0" indent="0">
              <a:buNone/>
            </a:pPr>
            <a:r>
              <a:rPr lang="it-IT" dirty="0" smtClean="0"/>
              <a:t>  -  </a:t>
            </a:r>
            <a:r>
              <a:rPr lang="it-IT" dirty="0" smtClean="0">
                <a:solidFill>
                  <a:srgbClr val="0070C0"/>
                </a:solidFill>
              </a:rPr>
              <a:t>una sua rete di concetti </a:t>
            </a:r>
            <a:r>
              <a:rPr lang="it-IT" dirty="0" smtClean="0"/>
              <a:t>costruiti attraverso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argomentazioni  su fatti concreti,</a:t>
            </a:r>
          </a:p>
          <a:p>
            <a:pPr marL="0" indent="0">
              <a:buNone/>
            </a:pPr>
            <a:r>
              <a:rPr lang="it-IT" dirty="0" smtClean="0"/>
              <a:t> - </a:t>
            </a:r>
            <a:r>
              <a:rPr lang="it-IT" dirty="0" smtClean="0">
                <a:solidFill>
                  <a:srgbClr val="0070C0"/>
                </a:solidFill>
              </a:rPr>
              <a:t>specifici metodi di ricerca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238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marL="265113" indent="-265113"/>
            <a:r>
              <a:rPr lang="it-IT" sz="3600" b="1" dirty="0" smtClean="0">
                <a:solidFill>
                  <a:srgbClr val="FF0000"/>
                </a:solidFill>
              </a:rPr>
              <a:t>La Didattica generale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Parte dall’idea  che il suo «oggetto» di riflessione  sia il processo di interazione tra un </a:t>
            </a:r>
            <a:r>
              <a:rPr lang="it-IT" dirty="0" smtClean="0">
                <a:solidFill>
                  <a:srgbClr val="0070C0"/>
                </a:solidFill>
              </a:rPr>
              <a:t>soggetto che «insegna», uno che «apprende» </a:t>
            </a:r>
            <a:r>
              <a:rPr lang="it-IT" dirty="0" smtClean="0"/>
              <a:t>e un </a:t>
            </a:r>
            <a:r>
              <a:rPr lang="it-IT" dirty="0" smtClean="0">
                <a:solidFill>
                  <a:srgbClr val="0070C0"/>
                </a:solidFill>
              </a:rPr>
              <a:t>sapere  (un contenuto) da apprendere.</a:t>
            </a:r>
          </a:p>
          <a:p>
            <a:r>
              <a:rPr lang="it-IT" dirty="0" smtClean="0"/>
              <a:t>Storicamente si sono avuti </a:t>
            </a:r>
            <a:r>
              <a:rPr lang="it-IT" dirty="0" smtClean="0">
                <a:solidFill>
                  <a:srgbClr val="0070C0"/>
                </a:solidFill>
              </a:rPr>
              <a:t>diversi modelli di lezione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smtClean="0">
                <a:solidFill>
                  <a:srgbClr val="00B050"/>
                </a:solidFill>
              </a:rPr>
              <a:t>lezione-centrica</a:t>
            </a:r>
          </a:p>
          <a:p>
            <a:pPr marL="0" indent="0">
              <a:buNone/>
            </a:pP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 smtClean="0">
                <a:solidFill>
                  <a:srgbClr val="00B050"/>
                </a:solidFill>
              </a:rPr>
              <a:t>- </a:t>
            </a:r>
            <a:r>
              <a:rPr lang="it-IT" dirty="0" smtClean="0">
                <a:solidFill>
                  <a:srgbClr val="00B050"/>
                </a:solidFill>
              </a:rPr>
              <a:t>lezione </a:t>
            </a:r>
            <a:r>
              <a:rPr lang="it-IT" dirty="0" err="1" smtClean="0">
                <a:solidFill>
                  <a:srgbClr val="00B050"/>
                </a:solidFill>
              </a:rPr>
              <a:t>puero</a:t>
            </a:r>
            <a:r>
              <a:rPr lang="it-IT" dirty="0" smtClean="0">
                <a:solidFill>
                  <a:srgbClr val="00B050"/>
                </a:solidFill>
              </a:rPr>
              <a:t>-centrica </a:t>
            </a:r>
            <a:endParaRPr lang="it-IT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00B050"/>
                </a:solidFill>
              </a:rPr>
              <a:t>Lezione centrata </a:t>
            </a:r>
            <a:r>
              <a:rPr lang="it-IT" dirty="0" smtClean="0">
                <a:solidFill>
                  <a:srgbClr val="00B050"/>
                </a:solidFill>
              </a:rPr>
              <a:t>su problemi, su obiettivi, su </a:t>
            </a:r>
            <a:r>
              <a:rPr lang="it-IT" dirty="0" smtClean="0">
                <a:solidFill>
                  <a:srgbClr val="00B050"/>
                </a:solidFill>
              </a:rPr>
              <a:t>concetti, </a:t>
            </a:r>
            <a:r>
              <a:rPr lang="it-IT" dirty="0" smtClean="0">
                <a:solidFill>
                  <a:srgbClr val="00B050"/>
                </a:solidFill>
              </a:rPr>
              <a:t>su competenze</a:t>
            </a:r>
            <a:r>
              <a:rPr lang="it-IT" dirty="0" smtClean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422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La Didattica disciplinare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E’ costituita da tre sottosistemi: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   -     </a:t>
            </a:r>
            <a:r>
              <a:rPr lang="it-IT" dirty="0" smtClean="0">
                <a:solidFill>
                  <a:srgbClr val="0070C0"/>
                </a:solidFill>
              </a:rPr>
              <a:t>insegnante-sapere (epistemologia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smtClean="0">
                <a:solidFill>
                  <a:srgbClr val="0070C0"/>
                </a:solidFill>
              </a:rPr>
              <a:t>      -     alunno-sapere (mappe cognitive)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smtClean="0">
                <a:solidFill>
                  <a:srgbClr val="0070C0"/>
                </a:solidFill>
              </a:rPr>
              <a:t>      -     insegnante – alunno: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70C0"/>
                </a:solidFill>
              </a:rPr>
              <a:t>L’insegnante cosa pensa in merito  a come l’alunno apprende? Quali convinzioni e credenze regolano il suo agire?  Quale atteggiamento ha verso il sapere ingenuo degli alunni? Cosa l’alunno pensa  che venga pensato su di lui dall’insegnante?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70C0"/>
                </a:solidFill>
              </a:rPr>
              <a:t> come giungono insegnante e alunno alla </a:t>
            </a:r>
            <a:r>
              <a:rPr lang="it-IT" dirty="0">
                <a:solidFill>
                  <a:srgbClr val="0070C0"/>
                </a:solidFill>
              </a:rPr>
              <a:t>costruzione , tra loro, </a:t>
            </a:r>
            <a:r>
              <a:rPr lang="it-IT" dirty="0" smtClean="0">
                <a:solidFill>
                  <a:srgbClr val="0070C0"/>
                </a:solidFill>
              </a:rPr>
              <a:t>di significati condivisi di sapere?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350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899592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L’insegnare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665312"/>
            <a:ext cx="8229600" cy="61926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  Ogni azione di insegnamento  procede per passi</a:t>
            </a:r>
            <a:r>
              <a:rPr lang="it-IT" dirty="0" smtClean="0"/>
              <a:t>. </a:t>
            </a:r>
          </a:p>
          <a:p>
            <a:r>
              <a:rPr lang="it-IT" dirty="0" smtClean="0">
                <a:solidFill>
                  <a:srgbClr val="0070C0"/>
                </a:solidFill>
              </a:rPr>
              <a:t>Presuppone che ci si chieda </a:t>
            </a:r>
            <a:r>
              <a:rPr lang="it-IT" dirty="0" smtClean="0">
                <a:solidFill>
                  <a:srgbClr val="FF0000"/>
                </a:solidFill>
              </a:rPr>
              <a:t>chi</a:t>
            </a:r>
            <a:r>
              <a:rPr lang="it-IT" dirty="0" smtClean="0">
                <a:solidFill>
                  <a:srgbClr val="00B0F0"/>
                </a:solidFill>
              </a:rPr>
              <a:t> abbiamo davanti?</a:t>
            </a:r>
          </a:p>
          <a:p>
            <a:r>
              <a:rPr lang="it-IT" dirty="0" smtClean="0"/>
              <a:t>Che </a:t>
            </a:r>
            <a:r>
              <a:rPr lang="it-IT" dirty="0" smtClean="0">
                <a:solidFill>
                  <a:srgbClr val="00B0F0"/>
                </a:solidFill>
              </a:rPr>
              <a:t>si stabiliscano  dei «traguardi di competenza»  e degli obiettivi </a:t>
            </a:r>
            <a:r>
              <a:rPr lang="it-IT" dirty="0" smtClean="0"/>
              <a:t>(abilità mentali, conoscenze da acquisire).</a:t>
            </a:r>
          </a:p>
          <a:p>
            <a:r>
              <a:rPr lang="it-IT" dirty="0" smtClean="0"/>
              <a:t>  </a:t>
            </a:r>
            <a:r>
              <a:rPr lang="it-IT" dirty="0" smtClean="0">
                <a:solidFill>
                  <a:srgbClr val="00B0F0"/>
                </a:solidFill>
              </a:rPr>
              <a:t>Che si proceda  per successive progressioni da un livello di sapere ad un altro, ma anche per cambiamenti  dell’ambiente di apprendimento</a:t>
            </a:r>
            <a:r>
              <a:rPr lang="it-IT" dirty="0" smtClean="0"/>
              <a:t>: da quello simbolico, a quello iconico e, se necessario, a quello attivo , o  </a:t>
            </a:r>
            <a:r>
              <a:rPr lang="it-IT" dirty="0" smtClean="0"/>
              <a:t>viceversa (</a:t>
            </a:r>
            <a:r>
              <a:rPr lang="it-IT" dirty="0" err="1" smtClean="0"/>
              <a:t>Bruner</a:t>
            </a:r>
            <a:r>
              <a:rPr lang="it-IT" dirty="0" smtClean="0"/>
              <a:t>).</a:t>
            </a:r>
          </a:p>
          <a:p>
            <a:r>
              <a:rPr lang="it-IT" dirty="0" smtClean="0">
                <a:solidFill>
                  <a:srgbClr val="00B0F0"/>
                </a:solidFill>
              </a:rPr>
              <a:t>Che si fissino dei criteri per la scelta dei contenuti da </a:t>
            </a:r>
            <a:r>
              <a:rPr lang="it-IT" dirty="0">
                <a:solidFill>
                  <a:srgbClr val="00B0F0"/>
                </a:solidFill>
              </a:rPr>
              <a:t>i</a:t>
            </a:r>
            <a:r>
              <a:rPr lang="it-IT" dirty="0" smtClean="0">
                <a:solidFill>
                  <a:srgbClr val="00B0F0"/>
                </a:solidFill>
              </a:rPr>
              <a:t>nsegnare:</a:t>
            </a:r>
          </a:p>
          <a:p>
            <a:pPr>
              <a:buFontTx/>
              <a:buChar char="-"/>
            </a:pPr>
            <a:r>
              <a:rPr lang="it-IT" dirty="0" smtClean="0"/>
              <a:t>quelli ritenuti essenziali (nuclei fondanti di una disciplina)</a:t>
            </a:r>
          </a:p>
          <a:p>
            <a:pPr>
              <a:buFontTx/>
              <a:buChar char="-"/>
            </a:pPr>
            <a:r>
              <a:rPr lang="it-IT" dirty="0"/>
              <a:t>q</a:t>
            </a:r>
            <a:r>
              <a:rPr lang="it-IT" dirty="0" smtClean="0"/>
              <a:t>uelli che consentono di problematizzare</a:t>
            </a:r>
          </a:p>
          <a:p>
            <a:pPr>
              <a:buFontTx/>
              <a:buChar char="-"/>
            </a:pPr>
            <a:r>
              <a:rPr lang="it-IT" dirty="0"/>
              <a:t>q</a:t>
            </a:r>
            <a:r>
              <a:rPr lang="it-IT" dirty="0" smtClean="0"/>
              <a:t>uelli ritenuti utili ai fini della completezza di un sapere</a:t>
            </a:r>
          </a:p>
          <a:p>
            <a:pPr>
              <a:buFontTx/>
              <a:buChar char="-"/>
            </a:pPr>
            <a:r>
              <a:rPr lang="it-IT" dirty="0" smtClean="0"/>
              <a:t>quelli necessari  a far emergere competenze</a:t>
            </a:r>
          </a:p>
          <a:p>
            <a:pPr>
              <a:buFontTx/>
              <a:buChar char="-"/>
            </a:pPr>
            <a:r>
              <a:rPr lang="it-IT" dirty="0"/>
              <a:t>q</a:t>
            </a:r>
            <a:r>
              <a:rPr lang="it-IT" dirty="0" smtClean="0"/>
              <a:t>uelli che si prestano ad essere controllati.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70C0"/>
                </a:solidFill>
              </a:rPr>
              <a:t>    Che si stabiliscano modalità di verifica e valutazione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164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47248" cy="504056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La «trasposizione didattica»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692696"/>
            <a:ext cx="8496944" cy="5904656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Insegnare, a scuola, implica </a:t>
            </a:r>
            <a:r>
              <a:rPr lang="it-IT" dirty="0" smtClean="0"/>
              <a:t>«</a:t>
            </a:r>
            <a:r>
              <a:rPr lang="it-IT" dirty="0" smtClean="0"/>
              <a:t>mettere in forma didattica» un sapere disciplinare.</a:t>
            </a:r>
          </a:p>
          <a:p>
            <a:r>
              <a:rPr lang="it-IT" dirty="0" smtClean="0"/>
              <a:t>Implica compiere una operazione di </a:t>
            </a:r>
            <a:r>
              <a:rPr lang="it-IT" dirty="0" smtClean="0">
                <a:solidFill>
                  <a:srgbClr val="0070C0"/>
                </a:solidFill>
              </a:rPr>
              <a:t>«trasposizione didattica» dal «sapere sapiente» al «sapere da insegnare» e, da questo, a quello da «apprendere»</a:t>
            </a:r>
          </a:p>
          <a:p>
            <a:r>
              <a:rPr lang="it-IT" dirty="0" smtClean="0"/>
              <a:t>Assolvono a questo compito:</a:t>
            </a:r>
          </a:p>
          <a:p>
            <a:pPr marL="0" indent="0">
              <a:buNone/>
            </a:pPr>
            <a:r>
              <a:rPr lang="it-IT" dirty="0" smtClean="0"/>
              <a:t>-  Le «indicazioni», </a:t>
            </a:r>
            <a:r>
              <a:rPr lang="it-IT" dirty="0"/>
              <a:t>i</a:t>
            </a:r>
            <a:r>
              <a:rPr lang="it-IT" dirty="0" smtClean="0"/>
              <a:t> «programmi», i manuali didattici (le Guide), i libri di testo, le riviste didattiche, le sperimentazioni (trasposizione  didattica esterna)</a:t>
            </a:r>
          </a:p>
          <a:p>
            <a:pPr marL="0" indent="0">
              <a:buNone/>
            </a:pPr>
            <a:r>
              <a:rPr lang="it-IT" dirty="0" smtClean="0"/>
              <a:t> - la progettazione didattica, le strategie educative, la scelta di materiali, l’uso delle tecnologie, l’organizzazione degli ambienti di apprendimento  (trasposizione didattica interna)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010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Struttura delle discipline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0070C0"/>
                </a:solidFill>
              </a:rPr>
              <a:t>Contenuto</a:t>
            </a:r>
          </a:p>
          <a:p>
            <a:r>
              <a:rPr lang="it-IT" sz="3600" dirty="0" smtClean="0">
                <a:solidFill>
                  <a:srgbClr val="0070C0"/>
                </a:solidFill>
              </a:rPr>
              <a:t>Linguaggio</a:t>
            </a:r>
          </a:p>
          <a:p>
            <a:r>
              <a:rPr lang="it-IT" sz="3600" dirty="0" smtClean="0">
                <a:solidFill>
                  <a:srgbClr val="0070C0"/>
                </a:solidFill>
              </a:rPr>
              <a:t>Metodo</a:t>
            </a:r>
          </a:p>
          <a:p>
            <a:r>
              <a:rPr lang="it-IT" sz="3600" dirty="0" smtClean="0">
                <a:solidFill>
                  <a:srgbClr val="0070C0"/>
                </a:solidFill>
              </a:rPr>
              <a:t>Operazioni </a:t>
            </a:r>
          </a:p>
          <a:p>
            <a:r>
              <a:rPr lang="it-IT" sz="3600" dirty="0" smtClean="0">
                <a:solidFill>
                  <a:srgbClr val="0070C0"/>
                </a:solidFill>
              </a:rPr>
              <a:t>Finalità</a:t>
            </a:r>
            <a:endParaRPr lang="it-IT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52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-23916"/>
            <a:ext cx="8229600" cy="1296144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Cosa succede nell’insegnamento?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Ogni forma di sapere</a:t>
            </a:r>
            <a:r>
              <a:rPr lang="it-IT" dirty="0" smtClean="0"/>
              <a:t> (linguistico, storico,  scientifico, religioso ecc.) </a:t>
            </a:r>
            <a:r>
              <a:rPr lang="it-IT" dirty="0" smtClean="0">
                <a:solidFill>
                  <a:srgbClr val="0070C0"/>
                </a:solidFill>
              </a:rPr>
              <a:t>è un modo di guardare la realtà </a:t>
            </a:r>
            <a:r>
              <a:rPr lang="it-IT" dirty="0" smtClean="0"/>
              <a:t>(</a:t>
            </a:r>
            <a:r>
              <a:rPr lang="it-IT" dirty="0" err="1"/>
              <a:t>B</a:t>
            </a:r>
            <a:r>
              <a:rPr lang="it-IT" dirty="0" err="1" smtClean="0"/>
              <a:t>runer</a:t>
            </a:r>
            <a:r>
              <a:rPr lang="it-IT" dirty="0" smtClean="0"/>
              <a:t>)</a:t>
            </a:r>
          </a:p>
          <a:p>
            <a:r>
              <a:rPr lang="it-IT" dirty="0" smtClean="0"/>
              <a:t>È anche un’occasione </a:t>
            </a:r>
            <a:r>
              <a:rPr lang="it-IT" dirty="0" smtClean="0">
                <a:solidFill>
                  <a:srgbClr val="0070C0"/>
                </a:solidFill>
              </a:rPr>
              <a:t>per lo sviluppo della nostra mente, in particolare per coltivare una </a:t>
            </a:r>
            <a:r>
              <a:rPr lang="it-IT" i="1" dirty="0" smtClean="0">
                <a:solidFill>
                  <a:srgbClr val="0070C0"/>
                </a:solidFill>
              </a:rPr>
              <a:t>forma mentis</a:t>
            </a:r>
            <a:r>
              <a:rPr lang="it-IT" dirty="0" smtClean="0"/>
              <a:t>, </a:t>
            </a:r>
            <a:r>
              <a:rPr lang="it-IT" dirty="0" smtClean="0">
                <a:solidFill>
                  <a:srgbClr val="0070C0"/>
                </a:solidFill>
              </a:rPr>
              <a:t>un modo di pensare e di agire</a:t>
            </a:r>
            <a:r>
              <a:rPr lang="it-IT" dirty="0" smtClean="0"/>
              <a:t> (Gardner)</a:t>
            </a:r>
          </a:p>
          <a:p>
            <a:r>
              <a:rPr lang="it-IT" dirty="0" smtClean="0">
                <a:solidFill>
                  <a:srgbClr val="0070C0"/>
                </a:solidFill>
              </a:rPr>
              <a:t>Le discipline  sono mezzi, non  fini , per costruire competenze</a:t>
            </a:r>
            <a:endParaRPr lang="it-IT" dirty="0" smtClean="0"/>
          </a:p>
          <a:p>
            <a:r>
              <a:rPr lang="it-IT" dirty="0" smtClean="0"/>
              <a:t>Nell’insegnamento occorre essere abili (l’insegnante «astuto») nel proporre </a:t>
            </a:r>
            <a:r>
              <a:rPr lang="it-IT" dirty="0"/>
              <a:t>s</a:t>
            </a:r>
            <a:r>
              <a:rPr lang="it-IT" dirty="0" smtClean="0"/>
              <a:t>ituazioni didattiche capaci di </a:t>
            </a:r>
            <a:r>
              <a:rPr lang="it-IT" dirty="0" smtClean="0">
                <a:solidFill>
                  <a:srgbClr val="0070C0"/>
                </a:solidFill>
              </a:rPr>
              <a:t>«far agire» le abilità mentali di quel sapere </a:t>
            </a:r>
            <a:r>
              <a:rPr lang="it-IT" dirty="0" smtClean="0"/>
              <a:t>(ad es. nella religione, quelle ermeneutiche, quelle critiche, quelle etiche, quelle, storiche, quelle comparative, ecc.).</a:t>
            </a:r>
          </a:p>
          <a:p>
            <a:r>
              <a:rPr lang="it-IT" dirty="0" smtClean="0"/>
              <a:t>Occorre anche saper distinguere </a:t>
            </a:r>
            <a:r>
              <a:rPr lang="it-IT" dirty="0" smtClean="0">
                <a:solidFill>
                  <a:srgbClr val="FF0000"/>
                </a:solidFill>
              </a:rPr>
              <a:t>ciò che accede </a:t>
            </a:r>
            <a:r>
              <a:rPr lang="it-IT" dirty="0" smtClean="0"/>
              <a:t>nell’insegnamento da </a:t>
            </a:r>
            <a:r>
              <a:rPr lang="it-IT" dirty="0" smtClean="0">
                <a:solidFill>
                  <a:srgbClr val="FF0000"/>
                </a:solidFill>
              </a:rPr>
              <a:t>ciò che si vorrebbe accadesse.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Di qui la necessità di un atteggiamento riflessivo.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8410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1913</Words>
  <Application>Microsoft Office PowerPoint</Application>
  <PresentationFormat>Presentazione su schermo (4:3)</PresentationFormat>
  <Paragraphs>124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Insegnare (e apprendere) </vt:lpstr>
      <vt:lpstr>Relazioni tra questi tre domìni</vt:lpstr>
      <vt:lpstr>Discipline autonome</vt:lpstr>
      <vt:lpstr>La Didattica generale</vt:lpstr>
      <vt:lpstr>La Didattica disciplinare</vt:lpstr>
      <vt:lpstr>L’insegnare</vt:lpstr>
      <vt:lpstr>La «trasposizione didattica»</vt:lpstr>
      <vt:lpstr>Struttura delle discipline</vt:lpstr>
      <vt:lpstr>Cosa succede nell’insegnamento?</vt:lpstr>
      <vt:lpstr>Che cos’è l’IRC?</vt:lpstr>
      <vt:lpstr>Finalità dell’IRC</vt:lpstr>
      <vt:lpstr>L’IRC nel nostro Paese</vt:lpstr>
      <vt:lpstr>Contenuti dell’IRC</vt:lpstr>
      <vt:lpstr>Le  «Indicazioni» di RC</vt:lpstr>
      <vt:lpstr>Le Indicazioni si articolano:</vt:lpstr>
      <vt:lpstr>La Nota pastorale della CEI Insegnare religione cattolica oggi  </vt:lpstr>
      <vt:lpstr> Ancora da: Insegnare religione cattolica oggi </vt:lpstr>
      <vt:lpstr>Ancora da: Insegnare religione cattolica oggi</vt:lpstr>
      <vt:lpstr>Insegnare religione cattolica oggi: il profilo professionale dell’insegnante di RC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38</cp:revision>
  <dcterms:created xsi:type="dcterms:W3CDTF">2019-02-15T20:55:40Z</dcterms:created>
  <dcterms:modified xsi:type="dcterms:W3CDTF">2019-03-25T15:25:47Z</dcterms:modified>
</cp:coreProperties>
</file>